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8" r:id="rId8"/>
    <p:sldId id="297" r:id="rId9"/>
    <p:sldId id="269" r:id="rId10"/>
    <p:sldId id="270" r:id="rId11"/>
    <p:sldId id="272" r:id="rId12"/>
    <p:sldId id="271" r:id="rId13"/>
    <p:sldId id="273" r:id="rId14"/>
    <p:sldId id="274" r:id="rId15"/>
    <p:sldId id="275" r:id="rId16"/>
    <p:sldId id="276" r:id="rId17"/>
    <p:sldId id="277" r:id="rId18"/>
    <p:sldId id="288" r:id="rId19"/>
    <p:sldId id="263" r:id="rId20"/>
    <p:sldId id="264" r:id="rId21"/>
    <p:sldId id="265" r:id="rId22"/>
    <p:sldId id="290" r:id="rId23"/>
    <p:sldId id="287" r:id="rId24"/>
    <p:sldId id="291" r:id="rId25"/>
    <p:sldId id="292" r:id="rId26"/>
    <p:sldId id="293" r:id="rId27"/>
    <p:sldId id="294" r:id="rId28"/>
    <p:sldId id="295" r:id="rId29"/>
    <p:sldId id="296" r:id="rId30"/>
    <p:sldId id="278" r:id="rId31"/>
    <p:sldId id="266" r:id="rId32"/>
    <p:sldId id="289" r:id="rId33"/>
    <p:sldId id="280" r:id="rId34"/>
    <p:sldId id="282" r:id="rId35"/>
    <p:sldId id="283" r:id="rId36"/>
    <p:sldId id="286" r:id="rId37"/>
    <p:sldId id="28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80" d="100"/>
          <a:sy n="80"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7/12/2016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7/12/2016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7/12/2016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7/12/2016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0EBB0C4-6273-4C6E-B9BD-2EDC30F1CD52}" type="datetimeFigureOut">
              <a:rPr lang="en-US" dirty="0"/>
              <a:t>7/12/2016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7/12/2016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7/12/2016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7/12/2016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7/12/2016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7/12/2016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9CAD897-D46E-4AD2-BD9B-49DD3E640873}" type="datetimeFigureOut">
              <a:rPr lang="en-US" dirty="0"/>
              <a:t>7/12/2016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7/12/2016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blog.codinghorror.com/the-broken-window-theory" TargetMode="External"/><Relationship Id="rId7" Type="http://schemas.openxmlformats.org/officeDocument/2006/relationships/hyperlink" Target="http://manifesto.softwarecraftsmanship.org/#/fr-fr" TargetMode="External"/><Relationship Id="rId2" Type="http://schemas.openxmlformats.org/officeDocument/2006/relationships/hyperlink" Target="https://en.wikipedia.org/wiki/Broken_windows_theory" TargetMode="External"/><Relationship Id="rId1" Type="http://schemas.openxmlformats.org/officeDocument/2006/relationships/slideLayout" Target="../slideLayouts/slideLayout2.xml"/><Relationship Id="rId6" Type="http://schemas.openxmlformats.org/officeDocument/2006/relationships/hyperlink" Target="http://www.planetgeek.ch/wp-content/uploads/2014/11/Clean-Code-V2.4.pdf" TargetMode="External"/><Relationship Id="rId5" Type="http://schemas.openxmlformats.org/officeDocument/2006/relationships/hyperlink" Target="http://blog.crisp.se/2013/10/11/henrikkniberg/good-and-bad-technical-debt" TargetMode="External"/><Relationship Id="rId4" Type="http://schemas.openxmlformats.org/officeDocument/2006/relationships/hyperlink" Target="http://www.planetgeek.ch/tag/technical-deb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Dette technique &amp;</a:t>
            </a:r>
            <a:br>
              <a:rPr lang="fr-FR" dirty="0"/>
            </a:br>
            <a:r>
              <a:rPr lang="fr-FR" dirty="0"/>
              <a:t>Clean code</a:t>
            </a:r>
          </a:p>
        </p:txBody>
      </p:sp>
      <p:sp>
        <p:nvSpPr>
          <p:cNvPr id="3" name="Sous-titr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452758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1268" name="Picture 4"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407" y="1846263"/>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01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3316" name="Picture 4"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2374" y="1846263"/>
            <a:ext cx="538757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983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2290"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0592" y="1846263"/>
            <a:ext cx="603114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4338" name="Picture 2" descr="http://blog.crisp.se/wp-content/uploads/2013/10/Screen-Shot-2013-10-11-at-17.32.04-300x19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8474" y="1860920"/>
            <a:ext cx="6448425" cy="416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07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5362" name="Picture 2" descr="http://blog.crisp.se/wp-content/uploads/2013/10/Screen-Shot-2013-10-11-at-17.33.44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8136" y="1846263"/>
            <a:ext cx="669605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65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6386" name="Picture 2" descr="http://blog.crisp.se/wp-content/uploads/2013/10/Screen-Shot-2013-10-11-at-17.34.3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574" y="1846263"/>
            <a:ext cx="719317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49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7410" name="Picture 2" descr="http://blog.crisp.se/wp-content/uploads/2013/10/Screen-Shot-2013-10-11-at-17.35.19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821" y="1846263"/>
            <a:ext cx="716468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37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8434" name="Picture 2" descr="http://blog.crisp.se/wp-content/uploads/2013/10/Screen-Shot-2013-10-11-at-17.39.3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3766" y="1846263"/>
            <a:ext cx="776479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63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Clean code</a:t>
            </a: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39471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Software </a:t>
            </a:r>
            <a:r>
              <a:rPr lang="fr-FR" dirty="0" err="1"/>
              <a:t>Craftsmanship</a:t>
            </a:r>
            <a:endParaRPr lang="fr-FR" dirty="0"/>
          </a:p>
        </p:txBody>
      </p:sp>
      <p:sp>
        <p:nvSpPr>
          <p:cNvPr id="3" name="Espace réservé du contenu 2"/>
          <p:cNvSpPr>
            <a:spLocks noGrp="1"/>
          </p:cNvSpPr>
          <p:nvPr>
            <p:ph idx="1"/>
          </p:nvPr>
        </p:nvSpPr>
        <p:spPr/>
        <p:txBody>
          <a:bodyPr/>
          <a:lstStyle/>
          <a:p>
            <a:r>
              <a:rPr lang="fr-FR" dirty="0"/>
              <a:t>Agilité dans le code</a:t>
            </a:r>
          </a:p>
          <a:p>
            <a:r>
              <a:rPr lang="fr-FR" dirty="0">
                <a:sym typeface="Wingdings" panose="05000000000000000000" pitchFamily="2" charset="2"/>
              </a:rPr>
              <a:t></a:t>
            </a:r>
            <a:r>
              <a:rPr lang="fr-FR" dirty="0"/>
              <a:t> maintenabilité sur le long terme</a:t>
            </a:r>
          </a:p>
          <a:p>
            <a:r>
              <a:rPr lang="fr-FR" dirty="0">
                <a:sym typeface="Wingdings" panose="05000000000000000000" pitchFamily="2" charset="2"/>
              </a:rPr>
              <a:t> </a:t>
            </a:r>
            <a:r>
              <a:rPr lang="fr-FR" dirty="0"/>
              <a:t>forte adaptabilité, capacité à apporter des changements rapidement en limitant la casse</a:t>
            </a:r>
          </a:p>
          <a:p>
            <a:r>
              <a:rPr lang="fr-FR" dirty="0">
                <a:sym typeface="Wingdings" panose="05000000000000000000" pitchFamily="2" charset="2"/>
              </a:rPr>
              <a:t> code lisible et agréable à lire</a:t>
            </a:r>
          </a:p>
        </p:txBody>
      </p:sp>
    </p:spTree>
    <p:extLst>
      <p:ext uri="{BB962C8B-B14F-4D97-AF65-F5344CB8AC3E}">
        <p14:creationId xmlns:p14="http://schemas.microsoft.com/office/powerpoint/2010/main" val="325312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Fixing </a:t>
            </a:r>
            <a:r>
              <a:rPr lang="fr-FR" dirty="0" err="1"/>
              <a:t>Broken</a:t>
            </a:r>
            <a:r>
              <a:rPr lang="fr-FR" dirty="0"/>
              <a:t> Windows</a:t>
            </a:r>
          </a:p>
        </p:txBody>
      </p:sp>
      <p:sp>
        <p:nvSpPr>
          <p:cNvPr id="3" name="Espace réservé du contenu 2"/>
          <p:cNvSpPr>
            <a:spLocks noGrp="1"/>
          </p:cNvSpPr>
          <p:nvPr>
            <p:ph idx="1"/>
          </p:nvPr>
        </p:nvSpPr>
        <p:spPr>
          <a:xfrm>
            <a:off x="1097279" y="1845734"/>
            <a:ext cx="7151371" cy="4023360"/>
          </a:xfrm>
        </p:spPr>
        <p:txBody>
          <a:bodyPr/>
          <a:lstStyle/>
          <a:p>
            <a:r>
              <a:rPr lang="da-DK" dirty="0"/>
              <a:t>Auteurs: James Q Wilson, George L Kelling</a:t>
            </a:r>
          </a:p>
          <a:p>
            <a:r>
              <a:rPr lang="fr-FR" dirty="0"/>
              <a:t>Idée générale: réparer au plus tôt les « fenêtres brisées » décourage les dégradations ultérieures qui peuvent mener sur le long terme à de la criminalité</a:t>
            </a:r>
          </a:p>
        </p:txBody>
      </p:sp>
      <p:pic>
        <p:nvPicPr>
          <p:cNvPr id="2050" name="Picture 2" descr="http://d28hgpri8am2if.cloudfront.net/book_images/cvr9780684837383_9780684837383_h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640" y="1845734"/>
            <a:ext cx="2606040" cy="402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90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Livres Clean code</a:t>
            </a:r>
          </a:p>
        </p:txBody>
      </p:sp>
      <p:pic>
        <p:nvPicPr>
          <p:cNvPr id="6146"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823085"/>
            <a:ext cx="1694994" cy="217741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011" y="3432810"/>
            <a:ext cx="1785892" cy="217741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640" y="1823084"/>
            <a:ext cx="1645720" cy="217741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facto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594" y="3432810"/>
            <a:ext cx="1703767" cy="217741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fficher l'image d'ori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6361" y="1823084"/>
            <a:ext cx="2286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1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Clean code</a:t>
            </a:r>
          </a:p>
        </p:txBody>
      </p:sp>
      <p:pic>
        <p:nvPicPr>
          <p:cNvPr id="7170" name="Picture 2" descr="http://www.culture-agile.com/wp-content/uploads/2014/06/measurement-of-code-quality.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8852" y="1846263"/>
            <a:ext cx="427462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43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 testé</a:t>
            </a:r>
          </a:p>
        </p:txBody>
      </p:sp>
      <p:pic>
        <p:nvPicPr>
          <p:cNvPr id="1026"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7140" y="1846263"/>
            <a:ext cx="547804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73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Code lisible</a:t>
            </a:r>
          </a:p>
        </p:txBody>
      </p:sp>
      <p:sp>
        <p:nvSpPr>
          <p:cNvPr id="3" name="Espace réservé du contenu 2"/>
          <p:cNvSpPr>
            <a:spLocks noGrp="1"/>
          </p:cNvSpPr>
          <p:nvPr>
            <p:ph idx="1"/>
          </p:nvPr>
        </p:nvSpPr>
        <p:spPr>
          <a:xfrm>
            <a:off x="1097279" y="1845734"/>
            <a:ext cx="8173329" cy="4023360"/>
          </a:xfrm>
        </p:spPr>
        <p:txBody>
          <a:bodyPr/>
          <a:lstStyle/>
          <a:p>
            <a:r>
              <a:rPr lang="fr-FR" dirty="0"/>
              <a:t>« </a:t>
            </a:r>
            <a:r>
              <a:rPr lang="en-US" dirty="0"/>
              <a:t>Indeed, the ratio of time spent reading vs. writing is well over 10:1.</a:t>
            </a:r>
          </a:p>
          <a:p>
            <a:r>
              <a:rPr lang="en-US" dirty="0"/>
              <a:t>We are </a:t>
            </a:r>
            <a:r>
              <a:rPr lang="en-US" i="1" dirty="0"/>
              <a:t>constantly </a:t>
            </a:r>
            <a:r>
              <a:rPr lang="en-US" dirty="0"/>
              <a:t>reading old code as part of the effort to write new code.</a:t>
            </a:r>
            <a:r>
              <a:rPr lang="fr-FR" dirty="0"/>
              <a:t> »</a:t>
            </a:r>
          </a:p>
          <a:p>
            <a:r>
              <a:rPr lang="fr-FR" i="1" dirty="0"/>
              <a:t>Robert C. Martin, "Clean Code"</a:t>
            </a:r>
          </a:p>
          <a:p>
            <a:endParaRPr lang="fr-FR" i="1" dirty="0"/>
          </a:p>
          <a:p>
            <a:endParaRPr lang="fr-FR" i="1" dirty="0"/>
          </a:p>
          <a:p>
            <a:r>
              <a:rPr lang="fr-FR" dirty="0"/>
              <a:t>« </a:t>
            </a:r>
            <a:r>
              <a:rPr lang="en-US" dirty="0"/>
              <a:t>Any fool can write code that a computer can understand. Good programmers write code that humans can understand.</a:t>
            </a:r>
            <a:r>
              <a:rPr lang="fr-FR" dirty="0"/>
              <a:t> »</a:t>
            </a:r>
          </a:p>
          <a:p>
            <a:r>
              <a:rPr lang="en-US" i="1" dirty="0"/>
              <a:t>Martin Fowler, "Refactoring: Improving the Design of Existing Code"</a:t>
            </a:r>
            <a:endParaRPr lang="fr-FR" dirty="0"/>
          </a:p>
        </p:txBody>
      </p:sp>
      <p:pic>
        <p:nvPicPr>
          <p:cNvPr id="1026"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5168" y="1845734"/>
            <a:ext cx="1530512" cy="1530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168" y="3857414"/>
            <a:ext cx="1530512" cy="153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33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Montre clairement l’intention de l’auteur</a:t>
            </a:r>
          </a:p>
        </p:txBody>
      </p:sp>
      <p:pic>
        <p:nvPicPr>
          <p:cNvPr id="6" name="Espace réservé du contenu 5"/>
          <p:cNvPicPr>
            <a:picLocks noGrp="1" noChangeAspect="1"/>
          </p:cNvPicPr>
          <p:nvPr>
            <p:ph idx="1"/>
          </p:nvPr>
        </p:nvPicPr>
        <p:blipFill>
          <a:blip r:embed="rId2"/>
          <a:stretch>
            <a:fillRect/>
          </a:stretch>
        </p:blipFill>
        <p:spPr>
          <a:xfrm>
            <a:off x="4295274" y="1781059"/>
            <a:ext cx="3994484" cy="4530485"/>
          </a:xfrm>
          <a:prstGeom prst="rect">
            <a:avLst/>
          </a:prstGeom>
        </p:spPr>
      </p:pic>
    </p:spTree>
    <p:extLst>
      <p:ext uri="{BB962C8B-B14F-4D97-AF65-F5344CB8AC3E}">
        <p14:creationId xmlns:p14="http://schemas.microsoft.com/office/powerpoint/2010/main" val="1428199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Don’t</a:t>
            </a:r>
            <a:r>
              <a:rPr lang="fr-FR" dirty="0"/>
              <a:t> </a:t>
            </a:r>
            <a:r>
              <a:rPr lang="fr-FR" dirty="0" err="1"/>
              <a:t>Repeat</a:t>
            </a:r>
            <a:r>
              <a:rPr lang="fr-FR" dirty="0"/>
              <a:t> </a:t>
            </a:r>
            <a:r>
              <a:rPr lang="fr-FR" dirty="0" err="1"/>
              <a:t>Yourself</a:t>
            </a:r>
            <a:r>
              <a:rPr lang="fr-FR" dirty="0"/>
              <a:t> - DRY</a:t>
            </a:r>
          </a:p>
        </p:txBody>
      </p:sp>
      <p:pic>
        <p:nvPicPr>
          <p:cNvPr id="3074"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3184" y="1920240"/>
            <a:ext cx="5266592" cy="421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46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Don’t</a:t>
            </a:r>
            <a:r>
              <a:rPr lang="fr-FR" dirty="0"/>
              <a:t> </a:t>
            </a:r>
            <a:r>
              <a:rPr lang="fr-FR" dirty="0" err="1"/>
              <a:t>Repeat</a:t>
            </a:r>
            <a:r>
              <a:rPr lang="fr-FR" dirty="0"/>
              <a:t> </a:t>
            </a:r>
            <a:r>
              <a:rPr lang="fr-FR" dirty="0" err="1"/>
              <a:t>Yourself</a:t>
            </a:r>
            <a:r>
              <a:rPr lang="fr-FR" dirty="0"/>
              <a:t> - DRY</a:t>
            </a:r>
          </a:p>
        </p:txBody>
      </p:sp>
      <p:pic>
        <p:nvPicPr>
          <p:cNvPr id="4100" name="Picture 4"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51494" y="1782956"/>
            <a:ext cx="4276579" cy="427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581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Keep</a:t>
            </a:r>
            <a:r>
              <a:rPr lang="fr-FR" dirty="0"/>
              <a:t> It Simple </a:t>
            </a:r>
            <a:r>
              <a:rPr lang="fr-FR" dirty="0" err="1"/>
              <a:t>Stupid</a:t>
            </a:r>
            <a:r>
              <a:rPr lang="fr-FR" dirty="0"/>
              <a:t> - KISS</a:t>
            </a:r>
          </a:p>
        </p:txBody>
      </p:sp>
      <p:pic>
        <p:nvPicPr>
          <p:cNvPr id="5124" name="Picture 4" descr="http://deviq.com/wp-content/uploads/2014/11/Keep-It-Simple-Jan-20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5898" y="1849901"/>
            <a:ext cx="4420650" cy="442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26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You </a:t>
            </a:r>
            <a:r>
              <a:rPr lang="fr-FR" dirty="0" err="1"/>
              <a:t>Ain’t</a:t>
            </a:r>
            <a:r>
              <a:rPr lang="fr-FR" dirty="0"/>
              <a:t> </a:t>
            </a:r>
            <a:r>
              <a:rPr lang="fr-FR" dirty="0" err="1"/>
              <a:t>Gonna</a:t>
            </a:r>
            <a:r>
              <a:rPr lang="fr-FR" dirty="0"/>
              <a:t> </a:t>
            </a:r>
            <a:r>
              <a:rPr lang="fr-FR" dirty="0" err="1"/>
              <a:t>Need</a:t>
            </a:r>
            <a:r>
              <a:rPr lang="fr-FR" dirty="0"/>
              <a:t> It - YAGNI</a:t>
            </a:r>
          </a:p>
        </p:txBody>
      </p:sp>
      <p:pic>
        <p:nvPicPr>
          <p:cNvPr id="6146"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21834" y="1853296"/>
            <a:ext cx="4107766" cy="410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97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Dépendances explicites</a:t>
            </a:r>
          </a:p>
        </p:txBody>
      </p:sp>
      <p:pic>
        <p:nvPicPr>
          <p:cNvPr id="4" name="Espace réservé du contenu 3"/>
          <p:cNvPicPr>
            <a:picLocks noGrp="1" noChangeAspect="1"/>
          </p:cNvPicPr>
          <p:nvPr>
            <p:ph idx="1"/>
          </p:nvPr>
        </p:nvPicPr>
        <p:blipFill>
          <a:blip r:embed="rId2"/>
          <a:stretch>
            <a:fillRect/>
          </a:stretch>
        </p:blipFill>
        <p:spPr>
          <a:xfrm>
            <a:off x="1096963" y="2181226"/>
            <a:ext cx="10058400" cy="3352799"/>
          </a:xfrm>
          <a:prstGeom prst="rect">
            <a:avLst/>
          </a:prstGeom>
        </p:spPr>
      </p:pic>
    </p:spTree>
    <p:extLst>
      <p:ext uri="{BB962C8B-B14F-4D97-AF65-F5344CB8AC3E}">
        <p14:creationId xmlns:p14="http://schemas.microsoft.com/office/powerpoint/2010/main" val="379413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Pragmatic</a:t>
            </a:r>
            <a:r>
              <a:rPr lang="fr-FR" dirty="0"/>
              <a:t> Programmer</a:t>
            </a:r>
          </a:p>
        </p:txBody>
      </p:sp>
      <p:sp>
        <p:nvSpPr>
          <p:cNvPr id="3" name="Espace réservé du contenu 2"/>
          <p:cNvSpPr>
            <a:spLocks noGrp="1"/>
          </p:cNvSpPr>
          <p:nvPr>
            <p:ph idx="1"/>
          </p:nvPr>
        </p:nvSpPr>
        <p:spPr>
          <a:xfrm>
            <a:off x="1097281" y="1845734"/>
            <a:ext cx="6617970" cy="4023360"/>
          </a:xfrm>
        </p:spPr>
        <p:txBody>
          <a:bodyPr/>
          <a:lstStyle/>
          <a:p>
            <a:r>
              <a:rPr lang="en-US" dirty="0"/>
              <a:t>"Don't leave "broken windows" (bad designs, wrong decisions, or poor code) unrepaired. Fix each one as soon as it is discovered. If there is insufficient time to fix it properly, then board it up. [...]</a:t>
            </a:r>
          </a:p>
          <a:p>
            <a:r>
              <a:rPr lang="en-US" dirty="0"/>
              <a:t>We've seen clean, functional systems deteriorate pretty quickly once windows start breaking. There are other factors that can contribute to software rot, and we'll touch on some of them elsewhere, but neglect accelerates the rot faster than any other factor."</a:t>
            </a:r>
            <a:endParaRPr lang="fr-FR" dirty="0"/>
          </a:p>
        </p:txBody>
      </p:sp>
      <p:pic>
        <p:nvPicPr>
          <p:cNvPr id="3074" name="Picture 2" descr="http://pierrepironin.fr/the-pragmatic-programmer/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582" y="1845734"/>
            <a:ext cx="3155097" cy="402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95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Boy scout </a:t>
            </a:r>
            <a:r>
              <a:rPr lang="fr-FR" dirty="0" err="1"/>
              <a:t>rule</a:t>
            </a:r>
            <a:endParaRPr lang="fr-FR" dirty="0"/>
          </a:p>
        </p:txBody>
      </p:sp>
      <p:pic>
        <p:nvPicPr>
          <p:cNvPr id="20482" name="Picture 2" descr="https://pbs.twimg.com/media/BQ_djYiCMAIPSYO.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6565" y="1846263"/>
            <a:ext cx="499919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65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Clean code</a:t>
            </a:r>
          </a:p>
        </p:txBody>
      </p:sp>
      <p:sp>
        <p:nvSpPr>
          <p:cNvPr id="3" name="Espace réservé du contenu 2"/>
          <p:cNvSpPr>
            <a:spLocks noGrp="1"/>
          </p:cNvSpPr>
          <p:nvPr>
            <p:ph idx="1"/>
          </p:nvPr>
        </p:nvSpPr>
        <p:spPr>
          <a:xfrm>
            <a:off x="1097279" y="1845734"/>
            <a:ext cx="5370195" cy="4023360"/>
          </a:xfrm>
        </p:spPr>
        <p:txBody>
          <a:bodyPr/>
          <a:lstStyle/>
          <a:p>
            <a:r>
              <a:rPr lang="en-US" dirty="0"/>
              <a:t>"Always code as if the guy who ends up maintaining your code will be a violent psychopath who knows where you live.“</a:t>
            </a:r>
          </a:p>
          <a:p>
            <a:r>
              <a:rPr lang="en-US" dirty="0"/>
              <a:t>Martin Golding</a:t>
            </a:r>
            <a:endParaRPr lang="fr-FR" dirty="0"/>
          </a:p>
        </p:txBody>
      </p:sp>
      <p:pic>
        <p:nvPicPr>
          <p:cNvPr id="4" name="Image 3"/>
          <p:cNvPicPr>
            <a:picLocks noChangeAspect="1"/>
          </p:cNvPicPr>
          <p:nvPr/>
        </p:nvPicPr>
        <p:blipFill>
          <a:blip r:embed="rId2"/>
          <a:stretch>
            <a:fillRect/>
          </a:stretch>
        </p:blipFill>
        <p:spPr>
          <a:xfrm>
            <a:off x="6792319" y="1845734"/>
            <a:ext cx="4363362" cy="4023360"/>
          </a:xfrm>
          <a:prstGeom prst="rect">
            <a:avLst/>
          </a:prstGeom>
        </p:spPr>
      </p:pic>
    </p:spTree>
    <p:extLst>
      <p:ext uri="{BB962C8B-B14F-4D97-AF65-F5344CB8AC3E}">
        <p14:creationId xmlns:p14="http://schemas.microsoft.com/office/powerpoint/2010/main" val="3183053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Du concret</a:t>
            </a:r>
          </a:p>
        </p:txBody>
      </p:sp>
      <p:sp>
        <p:nvSpPr>
          <p:cNvPr id="3" name="Espace réservé du texte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00853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Normes de nommage</a:t>
            </a:r>
          </a:p>
        </p:txBody>
      </p:sp>
      <p:sp>
        <p:nvSpPr>
          <p:cNvPr id="3" name="Espace réservé du contenu 2"/>
          <p:cNvSpPr>
            <a:spLocks noGrp="1"/>
          </p:cNvSpPr>
          <p:nvPr>
            <p:ph idx="1"/>
          </p:nvPr>
        </p:nvSpPr>
        <p:spPr/>
        <p:txBody>
          <a:bodyPr/>
          <a:lstStyle/>
          <a:p>
            <a:r>
              <a:rPr lang="fr-FR" dirty="0"/>
              <a:t>Respect des normes de nommage (celles préconisées depuis le </a:t>
            </a:r>
            <a:r>
              <a:rPr lang="fr-FR" dirty="0" err="1"/>
              <a:t>framework</a:t>
            </a:r>
            <a:r>
              <a:rPr lang="fr-FR" dirty="0"/>
              <a:t> .Net 4.0):</a:t>
            </a:r>
          </a:p>
          <a:p>
            <a:r>
              <a:rPr lang="fr-FR" dirty="0"/>
              <a:t>- </a:t>
            </a:r>
            <a:r>
              <a:rPr lang="fr-FR" dirty="0" err="1"/>
              <a:t>PascalCase</a:t>
            </a:r>
            <a:r>
              <a:rPr lang="fr-FR" dirty="0"/>
              <a:t> partout mais </a:t>
            </a:r>
            <a:r>
              <a:rPr lang="fr-FR" dirty="0" err="1"/>
              <a:t>camelCase</a:t>
            </a:r>
            <a:r>
              <a:rPr lang="fr-FR" dirty="0"/>
              <a:t> pour:</a:t>
            </a:r>
          </a:p>
          <a:p>
            <a:pPr lvl="1"/>
            <a:r>
              <a:rPr lang="fr-FR" dirty="0"/>
              <a:t>Variables privées/protégées d’instance et locales</a:t>
            </a:r>
          </a:p>
          <a:p>
            <a:pPr lvl="1"/>
            <a:r>
              <a:rPr lang="fr-FR" dirty="0"/>
              <a:t>Paramètres de méthodes</a:t>
            </a:r>
          </a:p>
          <a:p>
            <a:r>
              <a:rPr lang="fr-FR" dirty="0"/>
              <a:t>- pas de notation hongroise (ex: </a:t>
            </a:r>
            <a:r>
              <a:rPr lang="fr-FR" dirty="0" err="1"/>
              <a:t>strSize</a:t>
            </a:r>
            <a:r>
              <a:rPr lang="fr-FR" dirty="0"/>
              <a:t>, </a:t>
            </a:r>
            <a:r>
              <a:rPr lang="fr-FR" dirty="0" err="1"/>
              <a:t>iWidth</a:t>
            </a:r>
            <a:r>
              <a:rPr lang="fr-FR" dirty="0"/>
              <a:t>)</a:t>
            </a:r>
          </a:p>
          <a:p>
            <a:r>
              <a:rPr lang="fr-FR" dirty="0"/>
              <a:t>- pas d’</a:t>
            </a:r>
            <a:r>
              <a:rPr lang="fr-FR" dirty="0" err="1"/>
              <a:t>underscore</a:t>
            </a:r>
            <a:r>
              <a:rPr lang="fr-FR" dirty="0"/>
              <a:t>, mais toléré dans les méthodes des classes de tests unitaires (</a:t>
            </a:r>
            <a:r>
              <a:rPr lang="fr-FR" dirty="0" err="1"/>
              <a:t>Given</a:t>
            </a:r>
            <a:r>
              <a:rPr lang="fr-FR" dirty="0"/>
              <a:t>…_</a:t>
            </a:r>
            <a:r>
              <a:rPr lang="fr-FR" dirty="0" err="1"/>
              <a:t>Should</a:t>
            </a:r>
            <a:r>
              <a:rPr lang="fr-FR" dirty="0"/>
              <a:t>…)</a:t>
            </a:r>
          </a:p>
        </p:txBody>
      </p:sp>
    </p:spTree>
    <p:extLst>
      <p:ext uri="{BB962C8B-B14F-4D97-AF65-F5344CB8AC3E}">
        <p14:creationId xmlns:p14="http://schemas.microsoft.com/office/powerpoint/2010/main" val="236583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Complexité </a:t>
            </a:r>
            <a:r>
              <a:rPr lang="fr-FR" dirty="0" err="1"/>
              <a:t>cyclomatique</a:t>
            </a:r>
            <a:endParaRPr lang="fr-FR" dirty="0"/>
          </a:p>
        </p:txBody>
      </p:sp>
      <p:sp>
        <p:nvSpPr>
          <p:cNvPr id="3" name="Espace réservé du contenu 2"/>
          <p:cNvSpPr>
            <a:spLocks noGrp="1"/>
          </p:cNvSpPr>
          <p:nvPr>
            <p:ph idx="1"/>
          </p:nvPr>
        </p:nvSpPr>
        <p:spPr>
          <a:xfrm>
            <a:off x="1097281" y="1845734"/>
            <a:ext cx="7146388" cy="4023360"/>
          </a:xfrm>
        </p:spPr>
        <p:txBody>
          <a:bodyPr/>
          <a:lstStyle/>
          <a:p>
            <a:r>
              <a:rPr lang="fr-FR" dirty="0"/>
              <a:t>« 1</a:t>
            </a:r>
            <a:r>
              <a:rPr lang="en-US" dirty="0"/>
              <a:t>-5 - the routine is probably fine </a:t>
            </a:r>
          </a:p>
          <a:p>
            <a:r>
              <a:rPr lang="en-US" dirty="0"/>
              <a:t>6-10 - start to think about ways to simplify the routine </a:t>
            </a:r>
          </a:p>
          <a:p>
            <a:r>
              <a:rPr lang="en-US" dirty="0"/>
              <a:t>10+ - break part of the routine into a second routine and call it from the first routine</a:t>
            </a:r>
            <a:r>
              <a:rPr lang="fr-FR" dirty="0"/>
              <a:t> »</a:t>
            </a:r>
          </a:p>
          <a:p>
            <a:r>
              <a:rPr lang="fr-FR" i="1" dirty="0"/>
              <a:t>Steve Mc </a:t>
            </a:r>
            <a:r>
              <a:rPr lang="fr-FR" i="1" dirty="0" err="1"/>
              <a:t>Connell</a:t>
            </a:r>
            <a:r>
              <a:rPr lang="fr-FR" i="1" dirty="0"/>
              <a:t>, "Code Complete"</a:t>
            </a:r>
          </a:p>
          <a:p>
            <a:endParaRPr lang="en-US" i="1" dirty="0"/>
          </a:p>
        </p:txBody>
      </p:sp>
      <p:pic>
        <p:nvPicPr>
          <p:cNvPr id="5" name="Picture 4"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2579" y="1845734"/>
            <a:ext cx="2553101" cy="311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056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courtes</a:t>
            </a:r>
          </a:p>
        </p:txBody>
      </p:sp>
      <p:sp>
        <p:nvSpPr>
          <p:cNvPr id="3" name="Espace réservé du contenu 2"/>
          <p:cNvSpPr>
            <a:spLocks noGrp="1"/>
          </p:cNvSpPr>
          <p:nvPr>
            <p:ph idx="1"/>
          </p:nvPr>
        </p:nvSpPr>
        <p:spPr>
          <a:xfrm>
            <a:off x="1097280" y="1845734"/>
            <a:ext cx="7553425" cy="4023360"/>
          </a:xfrm>
        </p:spPr>
        <p:txBody>
          <a:bodyPr/>
          <a:lstStyle/>
          <a:p>
            <a:r>
              <a:rPr lang="fr-FR" dirty="0"/>
              <a:t>« </a:t>
            </a:r>
            <a:r>
              <a:rPr lang="en-US" dirty="0"/>
              <a:t>The first rule of functions is that they should be small.</a:t>
            </a:r>
            <a:br>
              <a:rPr lang="en-US" dirty="0"/>
            </a:br>
            <a:r>
              <a:rPr lang="en-US" dirty="0"/>
              <a:t>The second rule of functions is that they should be smaller than that</a:t>
            </a:r>
            <a:r>
              <a:rPr lang="fr-FR" dirty="0"/>
              <a:t> »</a:t>
            </a:r>
            <a:endParaRPr lang="en-US" i="1" dirty="0"/>
          </a:p>
          <a:p>
            <a:r>
              <a:rPr lang="fr-FR" i="1" dirty="0"/>
              <a:t>Robert C. Martin, "Clean Code"  </a:t>
            </a:r>
          </a:p>
          <a:p>
            <a:endParaRPr lang="fr-FR" i="1" dirty="0"/>
          </a:p>
          <a:p>
            <a:r>
              <a:rPr lang="fr-FR" dirty="0"/>
              <a:t>« Rarement plus de 20 lignes</a:t>
            </a:r>
            <a:br>
              <a:rPr lang="fr-FR" dirty="0"/>
            </a:br>
            <a:r>
              <a:rPr lang="fr-FR" dirty="0"/>
              <a:t>100 lignes grand max</a:t>
            </a:r>
            <a:br>
              <a:rPr lang="fr-FR" dirty="0"/>
            </a:br>
            <a:r>
              <a:rPr lang="fr-FR" dirty="0"/>
              <a:t>Pas plus de 3 paramètres »</a:t>
            </a:r>
          </a:p>
          <a:p>
            <a:r>
              <a:rPr lang="fr-FR" i="1" dirty="0"/>
              <a:t>Robert C. Martin, "Clean Code"</a:t>
            </a:r>
          </a:p>
          <a:p>
            <a:endParaRPr lang="fr-FR" dirty="0"/>
          </a:p>
        </p:txBody>
      </p:sp>
      <p:pic>
        <p:nvPicPr>
          <p:cNvPr id="4" name="Picture 2"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705" y="1845734"/>
            <a:ext cx="2504975" cy="321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538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Il faut réduire la dette technique le plus bas possible et le plus tôt possible.</a:t>
            </a:r>
          </a:p>
          <a:p>
            <a:r>
              <a:rPr lang="fr-FR" dirty="0"/>
              <a:t>Les principes du Clean Code sont très nombreux mais mènent à un code beaucoup plus maintenable.</a:t>
            </a:r>
          </a:p>
          <a:p>
            <a:r>
              <a:rPr lang="fr-FR" dirty="0"/>
              <a:t>Points restants à voir:</a:t>
            </a:r>
          </a:p>
          <a:p>
            <a:r>
              <a:rPr lang="fr-FR" dirty="0"/>
              <a:t>- nommage</a:t>
            </a:r>
          </a:p>
          <a:p>
            <a:r>
              <a:rPr lang="fr-FR" dirty="0"/>
              <a:t>- principes SOLID, CQS, </a:t>
            </a:r>
            <a:r>
              <a:rPr lang="fr-FR"/>
              <a:t>Design patterns</a:t>
            </a:r>
            <a:endParaRPr lang="fr-FR" dirty="0"/>
          </a:p>
        </p:txBody>
      </p:sp>
    </p:spTree>
    <p:extLst>
      <p:ext uri="{BB962C8B-B14F-4D97-AF65-F5344CB8AC3E}">
        <p14:creationId xmlns:p14="http://schemas.microsoft.com/office/powerpoint/2010/main" val="2990062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Sources</a:t>
            </a:r>
          </a:p>
        </p:txBody>
      </p:sp>
      <p:sp>
        <p:nvSpPr>
          <p:cNvPr id="3" name="Espace réservé du contenu 2"/>
          <p:cNvSpPr>
            <a:spLocks noGrp="1"/>
          </p:cNvSpPr>
          <p:nvPr>
            <p:ph idx="1"/>
          </p:nvPr>
        </p:nvSpPr>
        <p:spPr/>
        <p:txBody>
          <a:bodyPr/>
          <a:lstStyle/>
          <a:p>
            <a:pPr marL="0" indent="0">
              <a:buNone/>
            </a:pPr>
            <a:r>
              <a:rPr lang="fr-FR" dirty="0"/>
              <a:t> </a:t>
            </a:r>
            <a:r>
              <a:rPr lang="fr-FR" dirty="0">
                <a:hlinkClick r:id="rId2"/>
              </a:rPr>
              <a:t>https://en.wikipedia.org/wiki/Broken_windows_theory</a:t>
            </a:r>
            <a:br>
              <a:rPr lang="fr-FR" dirty="0"/>
            </a:br>
            <a:r>
              <a:rPr lang="fr-FR" dirty="0"/>
              <a:t> </a:t>
            </a:r>
            <a:r>
              <a:rPr lang="fr-FR" dirty="0">
                <a:hlinkClick r:id="rId3"/>
              </a:rPr>
              <a:t>https://blog.codinghorror.com/the-broken-window-theory</a:t>
            </a:r>
            <a:br>
              <a:rPr lang="fr-FR" dirty="0"/>
            </a:br>
            <a:r>
              <a:rPr lang="fr-FR" dirty="0"/>
              <a:t> </a:t>
            </a:r>
            <a:r>
              <a:rPr lang="fr-FR" dirty="0">
                <a:hlinkClick r:id="rId4"/>
              </a:rPr>
              <a:t>http://www.planetgeek.ch/tag/technical-debt</a:t>
            </a:r>
            <a:br>
              <a:rPr lang="fr-FR" dirty="0"/>
            </a:br>
            <a:r>
              <a:rPr lang="fr-FR" dirty="0"/>
              <a:t> </a:t>
            </a:r>
            <a:r>
              <a:rPr lang="fr-FR" dirty="0">
                <a:hlinkClick r:id="rId5"/>
              </a:rPr>
              <a:t>http://blog.crisp.se/2013/10/11/henrikkniberg/good-and-bad-technical-debt</a:t>
            </a:r>
            <a:br>
              <a:rPr lang="fr-FR" dirty="0"/>
            </a:br>
            <a:r>
              <a:rPr lang="fr-FR" dirty="0"/>
              <a:t> </a:t>
            </a:r>
            <a:r>
              <a:rPr lang="fr-FR" dirty="0">
                <a:hlinkClick r:id="rId6"/>
              </a:rPr>
              <a:t>http://www.planetgeek.ch/wp-content/uploads/2014/11/Clean-Code-V2.4.pdf</a:t>
            </a:r>
            <a:br>
              <a:rPr lang="fr-FR" dirty="0"/>
            </a:br>
            <a:r>
              <a:rPr lang="fr-FR" dirty="0"/>
              <a:t> </a:t>
            </a:r>
            <a:r>
              <a:rPr lang="fr-FR" dirty="0">
                <a:hlinkClick r:id="rId7"/>
              </a:rPr>
              <a:t>http://manifesto.softwarecraftsmanship.org/#/fr-fr</a:t>
            </a:r>
            <a:endParaRPr lang="fr-FR" dirty="0"/>
          </a:p>
          <a:p>
            <a:pPr marL="0" indent="0">
              <a:buNone/>
            </a:pPr>
            <a:endParaRPr lang="fr-FR" dirty="0"/>
          </a:p>
        </p:txBody>
      </p:sp>
    </p:spTree>
    <p:extLst>
      <p:ext uri="{BB962C8B-B14F-4D97-AF65-F5344CB8AC3E}">
        <p14:creationId xmlns:p14="http://schemas.microsoft.com/office/powerpoint/2010/main" val="309114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Software rots</a:t>
            </a:r>
          </a:p>
        </p:txBody>
      </p:sp>
      <p:sp>
        <p:nvSpPr>
          <p:cNvPr id="3" name="Espace réservé du contenu 2"/>
          <p:cNvSpPr>
            <a:spLocks noGrp="1"/>
          </p:cNvSpPr>
          <p:nvPr>
            <p:ph idx="1"/>
          </p:nvPr>
        </p:nvSpPr>
        <p:spPr>
          <a:xfrm>
            <a:off x="1097280" y="1845734"/>
            <a:ext cx="6341745" cy="4023360"/>
          </a:xfrm>
        </p:spPr>
        <p:txBody>
          <a:bodyPr/>
          <a:lstStyle/>
          <a:p>
            <a:r>
              <a:rPr lang="fr-FR" dirty="0"/>
              <a:t>L’architecture et le code se dégradent avec le temps</a:t>
            </a:r>
          </a:p>
          <a:p>
            <a:r>
              <a:rPr lang="fr-FR" dirty="0"/>
              <a:t>L’application devient de moins en moins maintenable</a:t>
            </a:r>
          </a:p>
          <a:p>
            <a:r>
              <a:rPr lang="fr-FR" dirty="0">
                <a:sym typeface="Wingdings" panose="05000000000000000000" pitchFamily="2" charset="2"/>
              </a:rPr>
              <a:t> Dette technique</a:t>
            </a:r>
          </a:p>
          <a:p>
            <a:r>
              <a:rPr lang="fr-FR" dirty="0">
                <a:sym typeface="Wingdings" panose="05000000000000000000" pitchFamily="2" charset="2"/>
              </a:rPr>
              <a:t> </a:t>
            </a:r>
            <a:r>
              <a:rPr lang="fr-FR" dirty="0" err="1">
                <a:sym typeface="Wingdings" panose="05000000000000000000" pitchFamily="2" charset="2"/>
              </a:rPr>
              <a:t>Legacy</a:t>
            </a:r>
            <a:r>
              <a:rPr lang="fr-FR" dirty="0">
                <a:sym typeface="Wingdings" panose="05000000000000000000" pitchFamily="2" charset="2"/>
              </a:rPr>
              <a:t> Code</a:t>
            </a:r>
          </a:p>
          <a:p>
            <a:pPr lvl="2"/>
            <a:r>
              <a:rPr lang="fr-FR" dirty="0">
                <a:sym typeface="Wingdings" panose="05000000000000000000" pitchFamily="2" charset="2"/>
              </a:rPr>
              <a:t>Code non testé, non testable</a:t>
            </a:r>
          </a:p>
          <a:p>
            <a:pPr lvl="2"/>
            <a:r>
              <a:rPr lang="fr-FR" dirty="0">
                <a:sym typeface="Wingdings" panose="05000000000000000000" pitchFamily="2" charset="2"/>
              </a:rPr>
              <a:t>Code très difficile à maintenir</a:t>
            </a:r>
          </a:p>
        </p:txBody>
      </p:sp>
      <p:pic>
        <p:nvPicPr>
          <p:cNvPr id="4" name="Image 3"/>
          <p:cNvPicPr>
            <a:picLocks noChangeAspect="1"/>
          </p:cNvPicPr>
          <p:nvPr/>
        </p:nvPicPr>
        <p:blipFill>
          <a:blip r:embed="rId2"/>
          <a:stretch>
            <a:fillRect/>
          </a:stretch>
        </p:blipFill>
        <p:spPr>
          <a:xfrm>
            <a:off x="7882623" y="1845734"/>
            <a:ext cx="3273057" cy="4023360"/>
          </a:xfrm>
          <a:prstGeom prst="rect">
            <a:avLst/>
          </a:prstGeom>
        </p:spPr>
      </p:pic>
    </p:spTree>
    <p:extLst>
      <p:ext uri="{BB962C8B-B14F-4D97-AF65-F5344CB8AC3E}">
        <p14:creationId xmlns:p14="http://schemas.microsoft.com/office/powerpoint/2010/main" val="218037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5122" name="Picture 2" descr="Slide3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0408" y="1846263"/>
            <a:ext cx="715151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21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sp>
        <p:nvSpPr>
          <p:cNvPr id="3" name="Espace réservé du contenu 2"/>
          <p:cNvSpPr>
            <a:spLocks noGrp="1"/>
          </p:cNvSpPr>
          <p:nvPr>
            <p:ph idx="1"/>
          </p:nvPr>
        </p:nvSpPr>
        <p:spPr/>
        <p:txBody>
          <a:bodyPr>
            <a:normAutofit/>
          </a:bodyPr>
          <a:lstStyle/>
          <a:p>
            <a:pPr marL="0" indent="0">
              <a:buNone/>
            </a:pPr>
            <a:r>
              <a:rPr lang="fr-FR" dirty="0"/>
              <a:t> </a:t>
            </a:r>
            <a:r>
              <a:rPr lang="fr-FR" b="1" dirty="0"/>
              <a:t>Rigidité</a:t>
            </a:r>
            <a:r>
              <a:rPr lang="fr-FR" dirty="0"/>
              <a:t>: </a:t>
            </a:r>
            <a:r>
              <a:rPr lang="fr-FR" i="1" dirty="0"/>
              <a:t>difficile à changer, un simple changement cause une cascade d'autres changements</a:t>
            </a:r>
          </a:p>
          <a:p>
            <a:pPr marL="0" indent="0">
              <a:buNone/>
            </a:pPr>
            <a:r>
              <a:rPr lang="fr-FR" dirty="0"/>
              <a:t> </a:t>
            </a:r>
            <a:r>
              <a:rPr lang="fr-FR" b="1" dirty="0"/>
              <a:t>Fragilité</a:t>
            </a:r>
            <a:r>
              <a:rPr lang="fr-FR" dirty="0"/>
              <a:t>: </a:t>
            </a:r>
            <a:r>
              <a:rPr lang="fr-FR" i="1" dirty="0"/>
              <a:t>l'appli casse à plusieurs endroits à cause d'un simple changement</a:t>
            </a:r>
          </a:p>
          <a:p>
            <a:r>
              <a:rPr lang="fr-FR" b="1" dirty="0"/>
              <a:t>Viscosité d'environnement</a:t>
            </a:r>
            <a:r>
              <a:rPr lang="fr-FR" dirty="0"/>
              <a:t>: </a:t>
            </a:r>
            <a:r>
              <a:rPr lang="fr-FR" i="1" dirty="0"/>
              <a:t>la compilation, l'analyse de code et/ou l'exécution de tests prennent trop de temps et sont pas exécutées par tout le monde, ce qui introduit de la dette technique.</a:t>
            </a:r>
          </a:p>
          <a:p>
            <a:r>
              <a:rPr lang="fr-FR" b="1" dirty="0"/>
              <a:t>Répétition inutile</a:t>
            </a:r>
            <a:r>
              <a:rPr lang="fr-FR" dirty="0"/>
              <a:t>: </a:t>
            </a:r>
            <a:r>
              <a:rPr lang="fr-FR" i="1" dirty="0"/>
              <a:t>une modification à effectuer dans tous le code dupliqué est compliqué à faire et est source d'erreurs</a:t>
            </a:r>
          </a:p>
          <a:p>
            <a:r>
              <a:rPr lang="fr-FR" b="1" dirty="0"/>
              <a:t>Complexité inutile/Opacité</a:t>
            </a:r>
            <a:r>
              <a:rPr lang="fr-FR" dirty="0"/>
              <a:t>: </a:t>
            </a:r>
            <a:r>
              <a:rPr lang="fr-FR" i="1" dirty="0"/>
              <a:t>du code est plus compliqué que ce qu'il est sensé faire, ce qui rend la réutilisation et la compréhension plus difficile</a:t>
            </a:r>
          </a:p>
        </p:txBody>
      </p:sp>
    </p:spTree>
    <p:extLst>
      <p:ext uri="{BB962C8B-B14F-4D97-AF65-F5344CB8AC3E}">
        <p14:creationId xmlns:p14="http://schemas.microsoft.com/office/powerpoint/2010/main" val="73210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9218" name="Picture 2" descr="http://blog.crisp.se/wp-content/uploads/2013/10/Screen-Shot-2013-10-07-at-13.10.40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57400" y="1846263"/>
            <a:ext cx="63375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80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026" name="Picture 2" descr="Afficher l'image d'origin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59854" y="1846263"/>
            <a:ext cx="473261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509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a:t>
            </a:r>
          </a:p>
        </p:txBody>
      </p:sp>
      <p:pic>
        <p:nvPicPr>
          <p:cNvPr id="10246" name="Picture 6" descr="http://blog.crisp.se/wp-content/uploads/2013/10/Screen-Shot-2013-10-11-at-17.26.34-300x19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4331" y="1904999"/>
            <a:ext cx="6206133" cy="397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119983"/>
      </p:ext>
    </p:extLst>
  </p:cSld>
  <p:clrMapOvr>
    <a:masterClrMapping/>
  </p:clrMapOvr>
</p:sld>
</file>

<file path=ppt/theme/theme1.xml><?xml version="1.0" encoding="utf-8"?>
<a:theme xmlns:a="http://schemas.openxmlformats.org/drawingml/2006/main" name="Rétrospective">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618</TotalTime>
  <Words>529</Words>
  <Application>Microsoft Office PowerPoint</Application>
  <PresentationFormat>Grand écran</PresentationFormat>
  <Paragraphs>86</Paragraphs>
  <Slides>37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37</vt:i4>
      </vt:variant>
    </vt:vector>
  </HeadingPairs>
  <TitlesOfParts>
    <vt:vector size="42" baseType="lpstr">
      <vt:lpstr>Arial</vt:lpstr>
      <vt:lpstr>Calibri</vt:lpstr>
      <vt:lpstr>Calibri Light</vt:lpstr>
      <vt:lpstr>Wingdings</vt:lpstr>
      <vt:lpstr>Rétrospective</vt:lpstr>
      <vt:lpstr>Dette technique &amp; Clean code</vt:lpstr>
      <vt:lpstr>Fixing Broken Windows</vt:lpstr>
      <vt:lpstr>Pragmatic Programmer</vt:lpstr>
      <vt:lpstr>Software rots</vt:lpstr>
      <vt:lpstr>Dette technique</vt:lpstr>
      <vt:lpstr>Dette technique</vt:lpstr>
      <vt:lpstr>Dette technique</vt:lpstr>
      <vt:lpstr>Dette technique</vt:lpstr>
      <vt:lpstr>Dette technique</vt:lpstr>
      <vt:lpstr>Dette technique</vt:lpstr>
      <vt:lpstr>Dette technique</vt:lpstr>
      <vt:lpstr>Dette technique</vt:lpstr>
      <vt:lpstr>Dette technique</vt:lpstr>
      <vt:lpstr>Dette technique</vt:lpstr>
      <vt:lpstr>Dette technique</vt:lpstr>
      <vt:lpstr>Dette technique</vt:lpstr>
      <vt:lpstr>Dette technique</vt:lpstr>
      <vt:lpstr>Clean code</vt:lpstr>
      <vt:lpstr>Software Craftsmanship</vt:lpstr>
      <vt:lpstr>Livres Clean code</vt:lpstr>
      <vt:lpstr>Clean code</vt:lpstr>
      <vt:lpstr>Code testé</vt:lpstr>
      <vt:lpstr>Code lisible</vt:lpstr>
      <vt:lpstr>Montre clairement l’intention de l’auteur</vt:lpstr>
      <vt:lpstr>Don’t Repeat Yourself - DRY</vt:lpstr>
      <vt:lpstr>Don’t Repeat Yourself - DRY</vt:lpstr>
      <vt:lpstr>Keep It Simple Stupid - KISS</vt:lpstr>
      <vt:lpstr>You Ain’t Gonna Need It - YAGNI</vt:lpstr>
      <vt:lpstr>Dépendances explicites</vt:lpstr>
      <vt:lpstr>Boy scout rule</vt:lpstr>
      <vt:lpstr>Clean code</vt:lpstr>
      <vt:lpstr>Du concret</vt:lpstr>
      <vt:lpstr>Normes de nommage</vt:lpstr>
      <vt:lpstr>Complexité cyclomatique</vt:lpstr>
      <vt:lpstr>Méthodes courtes</vt:lpstr>
      <vt:lpstr>Conclusion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 &amp; dette technique</dc:title>
  <dc:creator>Christophe Moinard</dc:creator>
  <cp:lastModifiedBy>Christophe Moinard</cp:lastModifiedBy>
  <cp:revision>52</cp:revision>
  <dcterms:created xsi:type="dcterms:W3CDTF">2016-06-22T11:38:05Z</dcterms:created>
  <dcterms:modified xsi:type="dcterms:W3CDTF">2016-07-12T11:51:29Z</dcterms:modified>
</cp:coreProperties>
</file>